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C77545A-DC3A-4EE3-89F0-7D2E69F348A5}" type="datetimeFigureOut">
              <a:rPr lang="en-US" smtClean="0"/>
              <a:t>3/2/2024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AC9C3B6-5540-4A56-ACE1-2667FF7288F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77545A-DC3A-4EE3-89F0-7D2E69F348A5}" type="datetimeFigureOut">
              <a:rPr lang="en-US" smtClean="0"/>
              <a:t>3/2/2024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C9C3B6-5540-4A56-ACE1-2667FF7288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77545A-DC3A-4EE3-89F0-7D2E69F348A5}" type="datetimeFigureOut">
              <a:rPr lang="en-US" smtClean="0"/>
              <a:t>3/2/2024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C9C3B6-5540-4A56-ACE1-2667FF7288F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77545A-DC3A-4EE3-89F0-7D2E69F348A5}" type="datetimeFigureOut">
              <a:rPr lang="en-US" smtClean="0"/>
              <a:t>3/2/2024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C9C3B6-5540-4A56-ACE1-2667FF7288F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C77545A-DC3A-4EE3-89F0-7D2E69F348A5}" type="datetimeFigureOut">
              <a:rPr lang="en-US" smtClean="0"/>
              <a:t>3/2/2024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C9C3B6-5540-4A56-ACE1-2667FF7288F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C77545A-DC3A-4EE3-89F0-7D2E69F348A5}" type="datetimeFigureOut">
              <a:rPr lang="en-US" smtClean="0"/>
              <a:t>3/2/2024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C9C3B6-5540-4A56-ACE1-2667FF7288F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C77545A-DC3A-4EE3-89F0-7D2E69F348A5}" type="datetimeFigureOut">
              <a:rPr lang="en-US" smtClean="0"/>
              <a:t>3/2/2024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C9C3B6-5540-4A56-ACE1-2667FF7288F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C77545A-DC3A-4EE3-89F0-7D2E69F348A5}" type="datetimeFigureOut">
              <a:rPr lang="en-US" smtClean="0"/>
              <a:t>3/2/2024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C9C3B6-5540-4A56-ACE1-2667FF7288F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77545A-DC3A-4EE3-89F0-7D2E69F348A5}" type="datetimeFigureOut">
              <a:rPr lang="en-US" smtClean="0"/>
              <a:t>3/2/2024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C9C3B6-5540-4A56-ACE1-2667FF7288F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C77545A-DC3A-4EE3-89F0-7D2E69F348A5}" type="datetimeFigureOut">
              <a:rPr lang="en-US" smtClean="0"/>
              <a:t>3/2/2024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C9C3B6-5540-4A56-ACE1-2667FF7288F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C77545A-DC3A-4EE3-89F0-7D2E69F348A5}" type="datetimeFigureOut">
              <a:rPr lang="en-US" smtClean="0"/>
              <a:t>3/2/2024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AC9C3B6-5540-4A56-ACE1-2667FF7288F9}"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C77545A-DC3A-4EE3-89F0-7D2E69F348A5}" type="datetimeFigureOut">
              <a:rPr lang="en-US" smtClean="0"/>
              <a:t>3/2/2024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AC9C3B6-5540-4A56-ACE1-2667FF7288F9}"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ISSUE OF </a:t>
            </a:r>
            <a:r>
              <a:rPr lang="en-US" smtClean="0"/>
              <a:t>SHARE PART-4</a:t>
            </a:r>
            <a:endParaRPr lang="en-US" dirty="0"/>
          </a:p>
        </p:txBody>
      </p:sp>
      <p:sp>
        <p:nvSpPr>
          <p:cNvPr id="3" name="Subtitle 2"/>
          <p:cNvSpPr>
            <a:spLocks noGrp="1"/>
          </p:cNvSpPr>
          <p:nvPr>
            <p:ph type="subTitle" idx="1"/>
          </p:nvPr>
        </p:nvSpPr>
        <p:spPr/>
        <p:txBody>
          <a:bodyPr/>
          <a:lstStyle/>
          <a:p>
            <a:pPr algn="ctr"/>
            <a:r>
              <a:rPr lang="en-US" dirty="0" smtClean="0"/>
              <a:t>DR.RAJENDRA KUMAR SHUKLA</a:t>
            </a:r>
          </a:p>
          <a:p>
            <a:pPr algn="ctr"/>
            <a:r>
              <a:rPr lang="en-US" dirty="0" smtClean="0"/>
              <a:t>DURGA COLLEGE RAIPUR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endParaRPr lang="en-US" smtClean="0"/>
          </a:p>
        </p:txBody>
      </p:sp>
      <p:pic>
        <p:nvPicPr>
          <p:cNvPr id="33795" name="Content Placeholder 3"/>
          <p:cNvPicPr>
            <a:picLocks noGrp="1" noChangeAspect="1"/>
          </p:cNvPicPr>
          <p:nvPr>
            <p:ph idx="1"/>
          </p:nvPr>
        </p:nvPicPr>
        <p:blipFill>
          <a:blip r:embed="rId2"/>
          <a:srcRect/>
          <a:stretch>
            <a:fillRect/>
          </a:stretch>
        </p:blipFill>
        <p:spPr>
          <a:xfrm>
            <a:off x="0" y="0"/>
            <a:ext cx="9144000" cy="6858000"/>
          </a:xfrm>
        </p:spPr>
      </p:pic>
      <p:sp>
        <p:nvSpPr>
          <p:cNvPr id="5" name="TextBox 4"/>
          <p:cNvSpPr txBox="1">
            <a:spLocks noChangeArrowheads="1"/>
          </p:cNvSpPr>
          <p:nvPr/>
        </p:nvSpPr>
        <p:spPr bwMode="auto">
          <a:xfrm>
            <a:off x="76200" y="304800"/>
            <a:ext cx="8915400" cy="6616700"/>
          </a:xfrm>
          <a:prstGeom prst="rect">
            <a:avLst/>
          </a:prstGeom>
          <a:noFill/>
          <a:ln w="9525">
            <a:noFill/>
            <a:miter lim="800000"/>
            <a:headEnd/>
            <a:tailEnd/>
          </a:ln>
        </p:spPr>
        <p:txBody>
          <a:bodyPr>
            <a:spAutoFit/>
          </a:bodyPr>
          <a:lstStyle/>
          <a:p>
            <a:r>
              <a:rPr lang="en-US" sz="2400">
                <a:latin typeface="Algerian" pitchFamily="82" charset="0"/>
              </a:rPr>
              <a:t>Calls in arrears</a:t>
            </a:r>
          </a:p>
          <a:p>
            <a:r>
              <a:rPr lang="en-US" sz="2000"/>
              <a:t>When the company sends notice to the shareholders to pay allotment and</a:t>
            </a:r>
          </a:p>
          <a:p>
            <a:r>
              <a:rPr lang="en-US" sz="2000"/>
              <a:t>call money, it has to be paid by them within the specified time period.</a:t>
            </a:r>
          </a:p>
          <a:p>
            <a:r>
              <a:rPr lang="en-US" sz="2000"/>
              <a:t>If it is not paid by any one or more of the shareholders, the unpaid amount</a:t>
            </a:r>
          </a:p>
          <a:p>
            <a:r>
              <a:rPr lang="en-US" sz="2000"/>
              <a:t>becomes arrears due from them. Such arrears are transferred to an account</a:t>
            </a:r>
          </a:p>
          <a:p>
            <a:r>
              <a:rPr lang="en-US" sz="2000"/>
              <a:t>termed as Calls-in-Arrears A/c. The company is authorized to charge interest</a:t>
            </a:r>
          </a:p>
          <a:p>
            <a:r>
              <a:rPr lang="en-US" sz="2000"/>
              <a:t>on calls-in-Arrears @ 5% p.a. for the intervening period</a:t>
            </a:r>
          </a:p>
          <a:p>
            <a:r>
              <a:rPr lang="en-US" sz="2000"/>
              <a:t>Accounting Treatment</a:t>
            </a:r>
          </a:p>
          <a:p>
            <a:endParaRPr lang="en-US" sz="2000"/>
          </a:p>
          <a:p>
            <a:r>
              <a:rPr lang="en-US" sz="2000"/>
              <a:t>The following journal entry is made to record Calls-in-Arrears:</a:t>
            </a:r>
          </a:p>
          <a:p>
            <a:r>
              <a:rPr lang="en-US" sz="2000"/>
              <a:t>Calls-in-Arrears A/c Dr</a:t>
            </a:r>
          </a:p>
          <a:p>
            <a:r>
              <a:rPr lang="en-US" sz="2000"/>
              <a:t>    To Share Allotment/Call A/c</a:t>
            </a:r>
          </a:p>
          <a:p>
            <a:r>
              <a:rPr lang="en-US" sz="2000"/>
              <a:t>(Share allotment/ Call money not received on …. shares)</a:t>
            </a:r>
          </a:p>
          <a:p>
            <a:endParaRPr lang="en-US" sz="2000"/>
          </a:p>
          <a:p>
            <a:r>
              <a:rPr lang="en-US" sz="2000"/>
              <a:t>When the unpaid balance is received later on the following journal entry</a:t>
            </a:r>
          </a:p>
          <a:p>
            <a:r>
              <a:rPr lang="en-US" sz="2000"/>
              <a:t>is made:</a:t>
            </a:r>
          </a:p>
          <a:p>
            <a:r>
              <a:rPr lang="en-US" sz="2000"/>
              <a:t>Bank A/c Dr</a:t>
            </a:r>
          </a:p>
          <a:p>
            <a:r>
              <a:rPr lang="en-US" sz="2000"/>
              <a:t>        To Calls in Arrears A/c</a:t>
            </a:r>
          </a:p>
          <a:p>
            <a:r>
              <a:rPr lang="en-US" sz="2000"/>
              <a:t>(Amount due on allotment/ call remaining unpaid now received  on……</a:t>
            </a:r>
          </a:p>
          <a:p>
            <a:r>
              <a:rPr lang="en-US" sz="2000"/>
              <a:t>shares.)</a:t>
            </a:r>
          </a:p>
          <a:p>
            <a:endParaRPr lang="en-U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ctrTitle"/>
          </p:nvPr>
        </p:nvSpPr>
        <p:spPr/>
        <p:txBody>
          <a:bodyPr/>
          <a:lstStyle/>
          <a:p>
            <a:pPr algn="ctr" eaLnBrk="1" hangingPunct="1"/>
            <a:r>
              <a:rPr lang="en-US" dirty="0" smtClean="0"/>
              <a:t>**THANK YOU**</a:t>
            </a:r>
            <a:endParaRPr lang="en-IN"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endParaRPr lang="en-US" smtClean="0"/>
          </a:p>
        </p:txBody>
      </p:sp>
      <p:pic>
        <p:nvPicPr>
          <p:cNvPr id="25603" name="Content Placeholder 3"/>
          <p:cNvPicPr>
            <a:picLocks noGrp="1" noChangeAspect="1"/>
          </p:cNvPicPr>
          <p:nvPr>
            <p:ph idx="1"/>
          </p:nvPr>
        </p:nvPicPr>
        <p:blipFill>
          <a:blip r:embed="rId2"/>
          <a:srcRect/>
          <a:stretch>
            <a:fillRect/>
          </a:stretch>
        </p:blipFill>
        <p:spPr>
          <a:xfrm>
            <a:off x="0" y="0"/>
            <a:ext cx="9144000" cy="6858000"/>
          </a:xfrm>
        </p:spPr>
      </p:pic>
      <p:sp>
        <p:nvSpPr>
          <p:cNvPr id="5" name="TextBox 4"/>
          <p:cNvSpPr txBox="1"/>
          <p:nvPr/>
        </p:nvSpPr>
        <p:spPr>
          <a:xfrm>
            <a:off x="0" y="381000"/>
            <a:ext cx="8991600" cy="5816600"/>
          </a:xfrm>
          <a:prstGeom prst="rect">
            <a:avLst/>
          </a:prstGeom>
          <a:noFill/>
        </p:spPr>
        <p:txBody>
          <a:bodyPr>
            <a:spAutoFit/>
          </a:bodyPr>
          <a:lstStyle/>
          <a:p>
            <a:pPr fontAlgn="auto">
              <a:spcBef>
                <a:spcPts val="0"/>
              </a:spcBef>
              <a:spcAft>
                <a:spcPts val="0"/>
              </a:spcAft>
              <a:defRPr/>
            </a:pPr>
            <a:r>
              <a:rPr lang="en-US" sz="3200" dirty="0">
                <a:latin typeface="Algerian" pitchFamily="82" charset="0"/>
                <a:cs typeface="+mn-cs"/>
              </a:rPr>
              <a:t> FULL, UNDER AND OVER SUBSCRIPTION</a:t>
            </a:r>
          </a:p>
          <a:p>
            <a:pPr fontAlgn="auto">
              <a:spcBef>
                <a:spcPts val="0"/>
              </a:spcBef>
              <a:spcAft>
                <a:spcPts val="0"/>
              </a:spcAft>
              <a:defRPr/>
            </a:pPr>
            <a:r>
              <a:rPr lang="en-US" sz="2000" dirty="0">
                <a:latin typeface="Arial" pitchFamily="34" charset="0"/>
                <a:cs typeface="Arial" pitchFamily="34" charset="0"/>
              </a:rPr>
              <a:t>A company decides to issue number of shares to raise capital. It invites public to buy these shares. Now there may be three situations :</a:t>
            </a:r>
          </a:p>
          <a:p>
            <a:pPr fontAlgn="auto">
              <a:spcBef>
                <a:spcPts val="0"/>
              </a:spcBef>
              <a:spcAft>
                <a:spcPts val="0"/>
              </a:spcAft>
              <a:defRPr/>
            </a:pPr>
            <a:r>
              <a:rPr lang="en-US" sz="2000" dirty="0">
                <a:latin typeface="Arial" pitchFamily="34" charset="0"/>
                <a:cs typeface="Arial" pitchFamily="34" charset="0"/>
              </a:rPr>
              <a:t>1.</a:t>
            </a:r>
            <a:r>
              <a:rPr lang="en-US" sz="2000" dirty="0">
                <a:latin typeface="Algerian" pitchFamily="82" charset="0"/>
                <a:cs typeface="+mn-cs"/>
              </a:rPr>
              <a:t>Full Subscription</a:t>
            </a:r>
          </a:p>
          <a:p>
            <a:pPr marL="514350" indent="-514350" fontAlgn="auto">
              <a:spcBef>
                <a:spcPts val="0"/>
              </a:spcBef>
              <a:spcAft>
                <a:spcPts val="0"/>
              </a:spcAft>
              <a:buFontTx/>
              <a:buAutoNum type="romanUcPeriod"/>
              <a:defRPr/>
            </a:pPr>
            <a:endParaRPr lang="en-US" sz="2000" dirty="0">
              <a:latin typeface="Algerian" pitchFamily="82" charset="0"/>
              <a:cs typeface="+mn-cs"/>
            </a:endParaRPr>
          </a:p>
          <a:p>
            <a:pPr fontAlgn="auto">
              <a:spcBef>
                <a:spcPts val="0"/>
              </a:spcBef>
              <a:spcAft>
                <a:spcPts val="0"/>
              </a:spcAft>
              <a:defRPr/>
            </a:pPr>
            <a:r>
              <a:rPr lang="en-US" sz="2000" dirty="0">
                <a:latin typeface="Arial" pitchFamily="34" charset="0"/>
                <a:cs typeface="Arial" pitchFamily="34" charset="0"/>
              </a:rPr>
              <a:t>Company may receive applications equal to the number of shares company has offered to people. It is called full subscription. In case of full subscription the journal entries will be made as follows :</a:t>
            </a:r>
          </a:p>
          <a:p>
            <a:pPr fontAlgn="auto">
              <a:spcBef>
                <a:spcPts val="0"/>
              </a:spcBef>
              <a:spcAft>
                <a:spcPts val="0"/>
              </a:spcAft>
              <a:defRPr/>
            </a:pPr>
            <a:endParaRPr lang="en-US" sz="2000" dirty="0">
              <a:latin typeface="Arial" pitchFamily="34" charset="0"/>
              <a:cs typeface="Arial" pitchFamily="34" charset="0"/>
            </a:endParaRPr>
          </a:p>
          <a:p>
            <a:pPr fontAlgn="auto">
              <a:spcBef>
                <a:spcPts val="0"/>
              </a:spcBef>
              <a:spcAft>
                <a:spcPts val="0"/>
              </a:spcAft>
              <a:defRPr/>
            </a:pPr>
            <a:r>
              <a:rPr lang="en-US" sz="2000" dirty="0">
                <a:latin typeface="Arial" pitchFamily="34" charset="0"/>
                <a:cs typeface="Arial" pitchFamily="34" charset="0"/>
              </a:rPr>
              <a:t>(a) On receipt of application money</a:t>
            </a:r>
          </a:p>
          <a:p>
            <a:pPr fontAlgn="auto">
              <a:spcBef>
                <a:spcPts val="0"/>
              </a:spcBef>
              <a:spcAft>
                <a:spcPts val="0"/>
              </a:spcAft>
              <a:defRPr/>
            </a:pPr>
            <a:r>
              <a:rPr lang="en-US" sz="2000" dirty="0">
                <a:latin typeface="Arial" pitchFamily="34" charset="0"/>
                <a:cs typeface="Arial" pitchFamily="34" charset="0"/>
              </a:rPr>
              <a:t>    Bank A/c Dr</a:t>
            </a:r>
          </a:p>
          <a:p>
            <a:pPr fontAlgn="auto">
              <a:spcBef>
                <a:spcPts val="0"/>
              </a:spcBef>
              <a:spcAft>
                <a:spcPts val="0"/>
              </a:spcAft>
              <a:defRPr/>
            </a:pPr>
            <a:r>
              <a:rPr lang="en-US" sz="2000" dirty="0">
                <a:latin typeface="Arial" pitchFamily="34" charset="0"/>
                <a:cs typeface="Arial" pitchFamily="34" charset="0"/>
              </a:rPr>
              <a:t>       To Share Application A/c</a:t>
            </a:r>
          </a:p>
          <a:p>
            <a:pPr fontAlgn="auto">
              <a:spcBef>
                <a:spcPts val="0"/>
              </a:spcBef>
              <a:spcAft>
                <a:spcPts val="0"/>
              </a:spcAft>
              <a:defRPr/>
            </a:pPr>
            <a:r>
              <a:rPr lang="en-US" sz="2000" dirty="0">
                <a:latin typeface="Arial" pitchFamily="34" charset="0"/>
                <a:cs typeface="Arial" pitchFamily="34" charset="0"/>
              </a:rPr>
              <a:t>(Application money received for ......... shares)</a:t>
            </a:r>
          </a:p>
          <a:p>
            <a:pPr fontAlgn="auto">
              <a:spcBef>
                <a:spcPts val="0"/>
              </a:spcBef>
              <a:spcAft>
                <a:spcPts val="0"/>
              </a:spcAft>
              <a:defRPr/>
            </a:pPr>
            <a:endParaRPr lang="en-US" sz="2000" dirty="0">
              <a:latin typeface="Arial" pitchFamily="34" charset="0"/>
              <a:cs typeface="Arial" pitchFamily="34" charset="0"/>
            </a:endParaRPr>
          </a:p>
          <a:p>
            <a:pPr fontAlgn="auto">
              <a:spcBef>
                <a:spcPts val="0"/>
              </a:spcBef>
              <a:spcAft>
                <a:spcPts val="0"/>
              </a:spcAft>
              <a:defRPr/>
            </a:pPr>
            <a:r>
              <a:rPr lang="en-US" sz="2000" dirty="0">
                <a:latin typeface="Arial" pitchFamily="34" charset="0"/>
                <a:cs typeface="Arial" pitchFamily="34" charset="0"/>
              </a:rPr>
              <a:t>(b) On allotment of shares </a:t>
            </a:r>
          </a:p>
          <a:p>
            <a:pPr fontAlgn="auto">
              <a:spcBef>
                <a:spcPts val="0"/>
              </a:spcBef>
              <a:spcAft>
                <a:spcPts val="0"/>
              </a:spcAft>
              <a:defRPr/>
            </a:pPr>
            <a:r>
              <a:rPr lang="en-US" sz="2000" dirty="0">
                <a:latin typeface="Arial" pitchFamily="34" charset="0"/>
                <a:cs typeface="Arial" pitchFamily="34" charset="0"/>
              </a:rPr>
              <a:t>Share Application A/c Dr</a:t>
            </a:r>
          </a:p>
          <a:p>
            <a:pPr fontAlgn="auto">
              <a:spcBef>
                <a:spcPts val="0"/>
              </a:spcBef>
              <a:spcAft>
                <a:spcPts val="0"/>
              </a:spcAft>
              <a:defRPr/>
            </a:pPr>
            <a:r>
              <a:rPr lang="en-US" sz="2000" dirty="0">
                <a:latin typeface="Arial" pitchFamily="34" charset="0"/>
                <a:cs typeface="Arial" pitchFamily="34" charset="0"/>
              </a:rPr>
              <a:t>    To Share Capital A/c</a:t>
            </a:r>
          </a:p>
          <a:p>
            <a:pPr fontAlgn="auto">
              <a:spcBef>
                <a:spcPts val="0"/>
              </a:spcBef>
              <a:spcAft>
                <a:spcPts val="0"/>
              </a:spcAft>
              <a:defRPr/>
            </a:pPr>
            <a:r>
              <a:rPr lang="en-US" sz="2000" dirty="0">
                <a:latin typeface="Arial" pitchFamily="34" charset="0"/>
                <a:cs typeface="Arial" pitchFamily="34" charset="0"/>
              </a:rPr>
              <a:t>(Application money of shares transferred to capital A/c on their allotment)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endParaRPr lang="en-US" smtClean="0"/>
          </a:p>
        </p:txBody>
      </p:sp>
      <p:pic>
        <p:nvPicPr>
          <p:cNvPr id="26627" name="Content Placeholder 3"/>
          <p:cNvPicPr>
            <a:picLocks noGrp="1" noChangeAspect="1"/>
          </p:cNvPicPr>
          <p:nvPr>
            <p:ph idx="1"/>
          </p:nvPr>
        </p:nvPicPr>
        <p:blipFill>
          <a:blip r:embed="rId2"/>
          <a:srcRect/>
          <a:stretch>
            <a:fillRect/>
          </a:stretch>
        </p:blipFill>
        <p:spPr>
          <a:xfrm>
            <a:off x="0" y="0"/>
            <a:ext cx="9144000" cy="6858000"/>
          </a:xfrm>
        </p:spPr>
      </p:pic>
      <p:sp>
        <p:nvSpPr>
          <p:cNvPr id="5" name="TextBox 4"/>
          <p:cNvSpPr txBox="1">
            <a:spLocks noChangeArrowheads="1"/>
          </p:cNvSpPr>
          <p:nvPr/>
        </p:nvSpPr>
        <p:spPr bwMode="auto">
          <a:xfrm>
            <a:off x="0" y="304800"/>
            <a:ext cx="9067800" cy="6248400"/>
          </a:xfrm>
          <a:prstGeom prst="rect">
            <a:avLst/>
          </a:prstGeom>
          <a:noFill/>
          <a:ln w="9525">
            <a:noFill/>
            <a:miter lim="800000"/>
            <a:headEnd/>
            <a:tailEnd/>
          </a:ln>
        </p:spPr>
        <p:txBody>
          <a:bodyPr>
            <a:spAutoFit/>
          </a:bodyPr>
          <a:lstStyle/>
          <a:p>
            <a:r>
              <a:rPr lang="en-US" sz="2000"/>
              <a:t>II. The company does not receive application  equal to the number of shares</a:t>
            </a:r>
          </a:p>
          <a:p>
            <a:r>
              <a:rPr lang="en-US" sz="2000"/>
              <a:t>    offered for subscription, there may be two situations :</a:t>
            </a:r>
          </a:p>
          <a:p>
            <a:endParaRPr lang="en-US" sz="2000"/>
          </a:p>
          <a:p>
            <a:r>
              <a:rPr lang="en-US" sz="2000"/>
              <a:t>(i) under subscription</a:t>
            </a:r>
          </a:p>
          <a:p>
            <a:r>
              <a:rPr lang="en-US" sz="2000"/>
              <a:t>(ii) over subscription</a:t>
            </a:r>
          </a:p>
          <a:p>
            <a:endParaRPr lang="en-US" sz="2000">
              <a:latin typeface="Algerian" pitchFamily="82" charset="0"/>
            </a:endParaRPr>
          </a:p>
          <a:p>
            <a:r>
              <a:rPr lang="en-US" sz="2000">
                <a:latin typeface="Algerian" pitchFamily="82" charset="0"/>
              </a:rPr>
              <a:t>(i) Under subscription</a:t>
            </a:r>
          </a:p>
          <a:p>
            <a:r>
              <a:rPr lang="en-US" sz="2000"/>
              <a:t>The issue is said to have been under subscribed when the company receives</a:t>
            </a:r>
          </a:p>
          <a:p>
            <a:r>
              <a:rPr lang="en-US" sz="2000"/>
              <a:t>applications for less number of shares than offered to the public for</a:t>
            </a:r>
          </a:p>
          <a:p>
            <a:r>
              <a:rPr lang="en-US" sz="2000"/>
              <a:t>subscription. In this case company is not to face any problem regarding</a:t>
            </a:r>
          </a:p>
          <a:p>
            <a:r>
              <a:rPr lang="en-US" sz="2000"/>
              <a:t>allotment since every applicant will be allotted all the shares applied for.</a:t>
            </a:r>
          </a:p>
          <a:p>
            <a:r>
              <a:rPr lang="en-US" sz="2000"/>
              <a:t>But the company can proceed with allotment provided the subscription for</a:t>
            </a:r>
          </a:p>
          <a:p>
            <a:r>
              <a:rPr lang="en-US" sz="2000"/>
              <a:t>shares is at least equal to the minimum required number of shares termed</a:t>
            </a:r>
          </a:p>
          <a:p>
            <a:r>
              <a:rPr lang="en-US" sz="2000"/>
              <a:t>as minimum subscription.</a:t>
            </a:r>
          </a:p>
          <a:p>
            <a:endParaRPr lang="en-US" sz="2000"/>
          </a:p>
          <a:p>
            <a:r>
              <a:rPr lang="en-US" sz="2000">
                <a:latin typeface="Algerian" pitchFamily="82" charset="0"/>
              </a:rPr>
              <a:t>(ii) Over Subscription</a:t>
            </a:r>
          </a:p>
          <a:p>
            <a:r>
              <a:rPr lang="en-US" sz="2000"/>
              <a:t>When company receives applications for more number of shares than the</a:t>
            </a:r>
          </a:p>
          <a:p>
            <a:r>
              <a:rPr lang="en-US" sz="2000"/>
              <a:t>number of shares offered to the public for subscription it is a case of over</a:t>
            </a:r>
          </a:p>
          <a:p>
            <a:r>
              <a:rPr lang="en-US" sz="2000"/>
              <a:t>subscription. A company cannot allot more shares than what it has offered.</a:t>
            </a:r>
          </a:p>
          <a:p>
            <a:r>
              <a:rPr lang="en-US" sz="2000"/>
              <a:t>In case of over subscription, company has the following options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endParaRPr lang="en-US" smtClean="0"/>
          </a:p>
        </p:txBody>
      </p:sp>
      <p:pic>
        <p:nvPicPr>
          <p:cNvPr id="27651" name="Content Placeholder 3"/>
          <p:cNvPicPr>
            <a:picLocks noGrp="1" noChangeAspect="1"/>
          </p:cNvPicPr>
          <p:nvPr>
            <p:ph idx="1"/>
          </p:nvPr>
        </p:nvPicPr>
        <p:blipFill>
          <a:blip r:embed="rId2"/>
          <a:srcRect/>
          <a:stretch>
            <a:fillRect/>
          </a:stretch>
        </p:blipFill>
        <p:spPr>
          <a:xfrm>
            <a:off x="0" y="0"/>
            <a:ext cx="9144000" cy="6858000"/>
          </a:xfrm>
        </p:spPr>
      </p:pic>
      <p:sp>
        <p:nvSpPr>
          <p:cNvPr id="5" name="TextBox 4"/>
          <p:cNvSpPr txBox="1">
            <a:spLocks noChangeArrowheads="1"/>
          </p:cNvSpPr>
          <p:nvPr/>
        </p:nvSpPr>
        <p:spPr bwMode="auto">
          <a:xfrm>
            <a:off x="0" y="304800"/>
            <a:ext cx="9144000" cy="3170238"/>
          </a:xfrm>
          <a:prstGeom prst="rect">
            <a:avLst/>
          </a:prstGeom>
          <a:noFill/>
          <a:ln w="9525">
            <a:noFill/>
            <a:miter lim="800000"/>
            <a:headEnd/>
            <a:tailEnd/>
          </a:ln>
        </p:spPr>
        <p:txBody>
          <a:bodyPr>
            <a:spAutoFit/>
          </a:bodyPr>
          <a:lstStyle/>
          <a:p>
            <a:r>
              <a:rPr lang="en-US" sz="2000"/>
              <a:t>If the application money received on partially accepted applications is more</a:t>
            </a:r>
          </a:p>
          <a:p>
            <a:r>
              <a:rPr lang="en-US" sz="2000"/>
              <a:t>than the amount required for adjustment towards allotment money, the</a:t>
            </a:r>
          </a:p>
          <a:p>
            <a:r>
              <a:rPr lang="en-US" sz="2000"/>
              <a:t>excess money is refunded. However, if the Articles of the company  so</a:t>
            </a:r>
          </a:p>
          <a:p>
            <a:r>
              <a:rPr lang="en-US" sz="2000"/>
              <a:t>authorize, the directors may retain the excess money as calls in advance to</a:t>
            </a:r>
          </a:p>
          <a:p>
            <a:r>
              <a:rPr lang="en-US" sz="2000"/>
              <a:t>be adjusted against the call/calls falling due later on. </a:t>
            </a:r>
          </a:p>
          <a:p>
            <a:r>
              <a:rPr lang="en-US" sz="2000"/>
              <a:t>the entry is made :</a:t>
            </a:r>
          </a:p>
          <a:p>
            <a:r>
              <a:rPr lang="en-US" sz="2000"/>
              <a:t>Share Application A/c Dr</a:t>
            </a:r>
          </a:p>
          <a:p>
            <a:r>
              <a:rPr lang="en-US" sz="2000"/>
              <a:t>      To Call-in-advance A/c</a:t>
            </a:r>
          </a:p>
          <a:p>
            <a:r>
              <a:rPr lang="en-US" sz="2000"/>
              <a:t>(The adjustment of excess share application money retained as call-in advance in respect of  ... shares).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endParaRPr lang="en-US" smtClean="0"/>
          </a:p>
        </p:txBody>
      </p:sp>
      <p:pic>
        <p:nvPicPr>
          <p:cNvPr id="28675" name="Content Placeholder 3"/>
          <p:cNvPicPr>
            <a:picLocks noGrp="1" noChangeAspect="1"/>
          </p:cNvPicPr>
          <p:nvPr>
            <p:ph idx="1"/>
          </p:nvPr>
        </p:nvPicPr>
        <p:blipFill>
          <a:blip r:embed="rId2"/>
          <a:srcRect/>
          <a:stretch>
            <a:fillRect/>
          </a:stretch>
        </p:blipFill>
        <p:spPr>
          <a:xfrm>
            <a:off x="-33338" y="0"/>
            <a:ext cx="9177338" cy="6858000"/>
          </a:xfrm>
        </p:spPr>
      </p:pic>
      <p:sp>
        <p:nvSpPr>
          <p:cNvPr id="5" name="TextBox 4"/>
          <p:cNvSpPr txBox="1">
            <a:spLocks noChangeArrowheads="1"/>
          </p:cNvSpPr>
          <p:nvPr/>
        </p:nvSpPr>
        <p:spPr bwMode="auto">
          <a:xfrm>
            <a:off x="0" y="304800"/>
            <a:ext cx="9144000" cy="5386388"/>
          </a:xfrm>
          <a:prstGeom prst="rect">
            <a:avLst/>
          </a:prstGeom>
          <a:noFill/>
          <a:ln w="9525">
            <a:noFill/>
            <a:miter lim="800000"/>
            <a:headEnd/>
            <a:tailEnd/>
          </a:ln>
        </p:spPr>
        <p:txBody>
          <a:bodyPr>
            <a:spAutoFit/>
          </a:bodyPr>
          <a:lstStyle/>
          <a:p>
            <a:r>
              <a:rPr lang="en-US" sz="2000"/>
              <a:t>Option I</a:t>
            </a:r>
          </a:p>
          <a:p>
            <a:r>
              <a:rPr lang="en-US" sz="2400">
                <a:latin typeface="Algerian" pitchFamily="82" charset="0"/>
              </a:rPr>
              <a:t>1.Rejection of Excess Applications and Money Returned</a:t>
            </a:r>
          </a:p>
          <a:p>
            <a:r>
              <a:rPr lang="en-US" sz="2000"/>
              <a:t>The company may reject the applications for shares in excess of the shares</a:t>
            </a:r>
          </a:p>
          <a:p>
            <a:r>
              <a:rPr lang="en-US" sz="2000"/>
              <a:t>offered for issue and a letter of rejection is sent to such applicants. In this</a:t>
            </a:r>
          </a:p>
          <a:p>
            <a:r>
              <a:rPr lang="en-US" sz="2000"/>
              <a:t>case the application money received from these applicants is refunded to</a:t>
            </a:r>
          </a:p>
          <a:p>
            <a:r>
              <a:rPr lang="en-US" sz="2000"/>
              <a:t>them in full.</a:t>
            </a:r>
          </a:p>
          <a:p>
            <a:r>
              <a:rPr lang="en-US" sz="2000"/>
              <a:t> </a:t>
            </a:r>
          </a:p>
          <a:p>
            <a:r>
              <a:rPr lang="en-US" sz="2000"/>
              <a:t>The journal entry made is as follows:</a:t>
            </a:r>
          </a:p>
          <a:p>
            <a:r>
              <a:rPr lang="en-US" sz="2000"/>
              <a:t>Share Application A/c Dr</a:t>
            </a:r>
          </a:p>
          <a:p>
            <a:r>
              <a:rPr lang="en-US" sz="2000"/>
              <a:t>      To Bank A/c</a:t>
            </a:r>
          </a:p>
          <a:p>
            <a:r>
              <a:rPr lang="en-US" sz="2000"/>
              <a:t>(Application money on … shares refunded to the applicants)</a:t>
            </a:r>
          </a:p>
          <a:p>
            <a:endParaRPr lang="en-US" sz="2000"/>
          </a:p>
          <a:p>
            <a:r>
              <a:rPr lang="en-US" sz="2000"/>
              <a:t>(ii) Excess application money adjusted towards sums due on allotment.</a:t>
            </a:r>
          </a:p>
          <a:p>
            <a:r>
              <a:rPr lang="en-US" sz="2000"/>
              <a:t>Journal entry made is :</a:t>
            </a:r>
          </a:p>
          <a:p>
            <a:r>
              <a:rPr lang="en-US" sz="2000"/>
              <a:t>     Shares Application A/c Dr</a:t>
            </a:r>
          </a:p>
          <a:p>
            <a:r>
              <a:rPr lang="en-US" sz="2000"/>
              <a:t>               To Share Allotment A/c</a:t>
            </a:r>
          </a:p>
          <a:p>
            <a:r>
              <a:rPr lang="en-US" sz="2000"/>
              <a:t>(Excess application money adjusted towards sums due on allotment)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endParaRPr lang="en-US" smtClean="0"/>
          </a:p>
        </p:txBody>
      </p:sp>
      <p:pic>
        <p:nvPicPr>
          <p:cNvPr id="29699" name="Content Placeholder 3"/>
          <p:cNvPicPr>
            <a:picLocks noGrp="1" noChangeAspect="1"/>
          </p:cNvPicPr>
          <p:nvPr>
            <p:ph idx="1"/>
          </p:nvPr>
        </p:nvPicPr>
        <p:blipFill>
          <a:blip r:embed="rId2"/>
          <a:srcRect/>
          <a:stretch>
            <a:fillRect/>
          </a:stretch>
        </p:blipFill>
        <p:spPr>
          <a:xfrm>
            <a:off x="0" y="0"/>
            <a:ext cx="9144000" cy="6858000"/>
          </a:xfrm>
        </p:spPr>
      </p:pic>
      <p:sp>
        <p:nvSpPr>
          <p:cNvPr id="5" name="TextBox 4"/>
          <p:cNvSpPr txBox="1">
            <a:spLocks noChangeArrowheads="1"/>
          </p:cNvSpPr>
          <p:nvPr/>
        </p:nvSpPr>
        <p:spPr bwMode="auto">
          <a:xfrm>
            <a:off x="0" y="304800"/>
            <a:ext cx="9144000" cy="3170238"/>
          </a:xfrm>
          <a:prstGeom prst="rect">
            <a:avLst/>
          </a:prstGeom>
          <a:noFill/>
          <a:ln w="9525">
            <a:noFill/>
            <a:miter lim="800000"/>
            <a:headEnd/>
            <a:tailEnd/>
          </a:ln>
        </p:spPr>
        <p:txBody>
          <a:bodyPr>
            <a:spAutoFit/>
          </a:bodyPr>
          <a:lstStyle/>
          <a:p>
            <a:r>
              <a:rPr lang="en-US" sz="2000"/>
              <a:t>If the application money received on partially accepted applications is more</a:t>
            </a:r>
          </a:p>
          <a:p>
            <a:r>
              <a:rPr lang="en-US" sz="2000"/>
              <a:t>than the amount required for adjustment towards allotment money, the</a:t>
            </a:r>
          </a:p>
          <a:p>
            <a:r>
              <a:rPr lang="en-US" sz="2000"/>
              <a:t>excess money is refunded. However, if the Articles of the company  so</a:t>
            </a:r>
          </a:p>
          <a:p>
            <a:r>
              <a:rPr lang="en-US" sz="2000"/>
              <a:t>authorize, the directors may retain the excess money as calls in advance to</a:t>
            </a:r>
          </a:p>
          <a:p>
            <a:r>
              <a:rPr lang="en-US" sz="2000"/>
              <a:t>be adjusted against the call/calls falling due later on. </a:t>
            </a:r>
          </a:p>
          <a:p>
            <a:r>
              <a:rPr lang="en-US" sz="2000"/>
              <a:t>the entry is made :</a:t>
            </a:r>
          </a:p>
          <a:p>
            <a:r>
              <a:rPr lang="en-US" sz="2000"/>
              <a:t>Share Application A/c Dr</a:t>
            </a:r>
          </a:p>
          <a:p>
            <a:r>
              <a:rPr lang="en-US" sz="2000"/>
              <a:t>      To Call-in-advance A/c</a:t>
            </a:r>
          </a:p>
          <a:p>
            <a:r>
              <a:rPr lang="en-US" sz="2000"/>
              <a:t>(The adjustment of excess share application money retained as call-in advance in respect of  ... shares).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endParaRPr lang="en-US" smtClean="0"/>
          </a:p>
        </p:txBody>
      </p:sp>
      <p:pic>
        <p:nvPicPr>
          <p:cNvPr id="30723" name="Content Placeholder 3"/>
          <p:cNvPicPr>
            <a:picLocks noGrp="1" noChangeAspect="1"/>
          </p:cNvPicPr>
          <p:nvPr>
            <p:ph idx="1"/>
          </p:nvPr>
        </p:nvPicPr>
        <p:blipFill>
          <a:blip r:embed="rId2"/>
          <a:srcRect/>
          <a:stretch>
            <a:fillRect/>
          </a:stretch>
        </p:blipFill>
        <p:spPr>
          <a:xfrm>
            <a:off x="0" y="0"/>
            <a:ext cx="9144000" cy="6858000"/>
          </a:xfrm>
        </p:spPr>
      </p:pic>
      <p:sp>
        <p:nvSpPr>
          <p:cNvPr id="7" name="TextBox 6"/>
          <p:cNvSpPr txBox="1">
            <a:spLocks noChangeArrowheads="1"/>
          </p:cNvSpPr>
          <p:nvPr/>
        </p:nvSpPr>
        <p:spPr bwMode="auto">
          <a:xfrm>
            <a:off x="152400" y="304800"/>
            <a:ext cx="8763000" cy="6370638"/>
          </a:xfrm>
          <a:prstGeom prst="rect">
            <a:avLst/>
          </a:prstGeom>
          <a:noFill/>
          <a:ln w="9525">
            <a:noFill/>
            <a:miter lim="800000"/>
            <a:headEnd/>
            <a:tailEnd/>
          </a:ln>
        </p:spPr>
        <p:txBody>
          <a:bodyPr>
            <a:spAutoFit/>
          </a:bodyPr>
          <a:lstStyle/>
          <a:p>
            <a:r>
              <a:rPr lang="en-US" sz="2400">
                <a:latin typeface="Algerian" pitchFamily="82" charset="0"/>
              </a:rPr>
              <a:t>Option II</a:t>
            </a:r>
          </a:p>
          <a:p>
            <a:r>
              <a:rPr lang="en-US" sz="2400">
                <a:latin typeface="Algerian" pitchFamily="82" charset="0"/>
              </a:rPr>
              <a:t>Partial acceptance of Applications.</a:t>
            </a:r>
          </a:p>
          <a:p>
            <a:r>
              <a:rPr lang="en-US" sz="2000"/>
              <a:t>In some cases the company accepts the applications for subscription</a:t>
            </a:r>
          </a:p>
          <a:p>
            <a:r>
              <a:rPr lang="en-US" sz="2000"/>
              <a:t>partially. It means that the company does not allot the full number of shares</a:t>
            </a:r>
          </a:p>
          <a:p>
            <a:r>
              <a:rPr lang="en-US" sz="2000"/>
              <a:t>applied for. For example if an applicant has applied for 5000 shares and</a:t>
            </a:r>
          </a:p>
          <a:p>
            <a:r>
              <a:rPr lang="en-US" sz="2000"/>
              <a:t>is allotted only 2000 shares, then the applications is said to have been</a:t>
            </a:r>
          </a:p>
          <a:p>
            <a:r>
              <a:rPr lang="en-US" sz="2000"/>
              <a:t>partially accepted. The company may evolve some formula of accepting</a:t>
            </a:r>
          </a:p>
          <a:p>
            <a:r>
              <a:rPr lang="en-US" sz="2000"/>
              <a:t>applications partially or making proportionate allotment/ the Pro rata allotment which means that the applicants are allotted shares proportionately. In such a case the company adjusts the excess share money received on application towards share allotment money due on partially accepted applications. </a:t>
            </a:r>
          </a:p>
          <a:p>
            <a:endParaRPr lang="en-US" sz="2000"/>
          </a:p>
          <a:p>
            <a:r>
              <a:rPr lang="en-US" sz="2000"/>
              <a:t>The journal entry recording the adjustment of application money towards share allotment money, is as under :</a:t>
            </a:r>
          </a:p>
          <a:p>
            <a:endParaRPr lang="en-US" sz="2000"/>
          </a:p>
          <a:p>
            <a:r>
              <a:rPr lang="en-US" sz="2000"/>
              <a:t>Share Application A/c Dr</a:t>
            </a:r>
          </a:p>
          <a:p>
            <a:r>
              <a:rPr lang="en-US" sz="2000"/>
              <a:t>           To Share Allotment A/c</a:t>
            </a:r>
          </a:p>
          <a:p>
            <a:r>
              <a:rPr lang="en-US" sz="2000"/>
              <a:t>(Share application money transferred to Share Allotment Account in respect of ... shares)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endParaRPr lang="en-US" smtClean="0"/>
          </a:p>
        </p:txBody>
      </p:sp>
      <p:pic>
        <p:nvPicPr>
          <p:cNvPr id="31747" name="Content Placeholder 3"/>
          <p:cNvPicPr>
            <a:picLocks noGrp="1" noChangeAspect="1"/>
          </p:cNvPicPr>
          <p:nvPr>
            <p:ph idx="1"/>
          </p:nvPr>
        </p:nvPicPr>
        <p:blipFill>
          <a:blip r:embed="rId2"/>
          <a:srcRect/>
          <a:stretch>
            <a:fillRect/>
          </a:stretch>
        </p:blipFill>
        <p:spPr>
          <a:xfrm>
            <a:off x="0" y="0"/>
            <a:ext cx="9144000" cy="6858000"/>
          </a:xfrm>
        </p:spPr>
      </p:pic>
      <p:sp>
        <p:nvSpPr>
          <p:cNvPr id="5" name="TextBox 4"/>
          <p:cNvSpPr txBox="1">
            <a:spLocks noChangeArrowheads="1"/>
          </p:cNvSpPr>
          <p:nvPr/>
        </p:nvSpPr>
        <p:spPr bwMode="auto">
          <a:xfrm>
            <a:off x="152400" y="304800"/>
            <a:ext cx="8991600" cy="6062663"/>
          </a:xfrm>
          <a:prstGeom prst="rect">
            <a:avLst/>
          </a:prstGeom>
          <a:noFill/>
          <a:ln w="9525">
            <a:noFill/>
            <a:miter lim="800000"/>
            <a:headEnd/>
            <a:tailEnd/>
          </a:ln>
        </p:spPr>
        <p:txBody>
          <a:bodyPr>
            <a:spAutoFit/>
          </a:bodyPr>
          <a:lstStyle/>
          <a:p>
            <a:r>
              <a:rPr lang="en-US" sz="2800">
                <a:latin typeface="Algerian" pitchFamily="82" charset="0"/>
              </a:rPr>
              <a:t>CALLS IN ADVANCE AND CALLS IN ARREARS</a:t>
            </a:r>
          </a:p>
          <a:p>
            <a:endParaRPr lang="en-US" sz="2000"/>
          </a:p>
          <a:p>
            <a:r>
              <a:rPr lang="en-US" sz="2000"/>
              <a:t>If a shareholder pays any amount to company before it is demanded, it is</a:t>
            </a:r>
          </a:p>
          <a:p>
            <a:r>
              <a:rPr lang="en-US" sz="2000"/>
              <a:t>called Call-in-Advance. This amount is put in a separate account known</a:t>
            </a:r>
          </a:p>
          <a:p>
            <a:r>
              <a:rPr lang="en-US" sz="2000"/>
              <a:t>as Calls-in-Advance  A/c.  This amount is not shown as capital of the</a:t>
            </a:r>
          </a:p>
          <a:p>
            <a:r>
              <a:rPr lang="en-US" sz="2000"/>
              <a:t>company, till such time the company makes a demand from all the</a:t>
            </a:r>
          </a:p>
          <a:p>
            <a:r>
              <a:rPr lang="en-US" sz="2000"/>
              <a:t>shareholders. </a:t>
            </a:r>
          </a:p>
          <a:p>
            <a:endParaRPr lang="en-US" sz="2000"/>
          </a:p>
          <a:p>
            <a:r>
              <a:rPr lang="en-US" sz="2000"/>
              <a:t>Call-in-Advance A/c is shown on the liabilities side of the Balance Sheet.</a:t>
            </a:r>
          </a:p>
          <a:p>
            <a:endParaRPr lang="en-US" sz="2000"/>
          </a:p>
          <a:p>
            <a:r>
              <a:rPr lang="en-US" sz="2000"/>
              <a:t>For example if a company issued shares of Rs 10 on which</a:t>
            </a:r>
          </a:p>
          <a:p>
            <a:r>
              <a:rPr lang="en-US" sz="2000"/>
              <a:t>it has already called Rs 5. Against the uncalled portion of Rs 5 per share</a:t>
            </a:r>
          </a:p>
          <a:p>
            <a:r>
              <a:rPr lang="en-US" sz="2000"/>
              <a:t>the company makes a call Rs 3 per share, the entry for call money due will</a:t>
            </a:r>
          </a:p>
          <a:p>
            <a:r>
              <a:rPr lang="en-US" sz="2000"/>
              <a:t>be made only for Rs 3 per share. Now suppose a shareholder pays Rs 5 per share including the uncalled amount of Rs 2 per share along with the</a:t>
            </a:r>
          </a:p>
          <a:p>
            <a:r>
              <a:rPr lang="en-US" sz="2000"/>
              <a:t>call money, it means he has paid Rs 2 per share in advance, which will be</a:t>
            </a:r>
          </a:p>
          <a:p>
            <a:r>
              <a:rPr lang="en-US" sz="2000"/>
              <a:t>credited to calls in Advance A/c. </a:t>
            </a:r>
          </a:p>
          <a:p>
            <a:r>
              <a:rPr lang="en-US" sz="2000"/>
              <a:t>The company is required to pay interest on this amount @ 6% till the date of its appropriation.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endParaRPr lang="en-US" smtClean="0"/>
          </a:p>
        </p:txBody>
      </p:sp>
      <p:pic>
        <p:nvPicPr>
          <p:cNvPr id="32771" name="Content Placeholder 3"/>
          <p:cNvPicPr>
            <a:picLocks noGrp="1" noChangeAspect="1"/>
          </p:cNvPicPr>
          <p:nvPr>
            <p:ph idx="1"/>
          </p:nvPr>
        </p:nvPicPr>
        <p:blipFill>
          <a:blip r:embed="rId2"/>
          <a:srcRect/>
          <a:stretch>
            <a:fillRect/>
          </a:stretch>
        </p:blipFill>
        <p:spPr>
          <a:xfrm>
            <a:off x="0" y="0"/>
            <a:ext cx="9144000" cy="6858000"/>
          </a:xfrm>
        </p:spPr>
      </p:pic>
      <p:sp>
        <p:nvSpPr>
          <p:cNvPr id="5" name="TextBox 4"/>
          <p:cNvSpPr txBox="1">
            <a:spLocks noChangeArrowheads="1"/>
          </p:cNvSpPr>
          <p:nvPr/>
        </p:nvSpPr>
        <p:spPr bwMode="auto">
          <a:xfrm>
            <a:off x="152400" y="304800"/>
            <a:ext cx="8991600" cy="5448300"/>
          </a:xfrm>
          <a:prstGeom prst="rect">
            <a:avLst/>
          </a:prstGeom>
          <a:noFill/>
          <a:ln w="9525">
            <a:noFill/>
            <a:miter lim="800000"/>
            <a:headEnd/>
            <a:tailEnd/>
          </a:ln>
        </p:spPr>
        <p:txBody>
          <a:bodyPr>
            <a:spAutoFit/>
          </a:bodyPr>
          <a:lstStyle/>
          <a:p>
            <a:r>
              <a:rPr lang="en-US" sz="2800">
                <a:latin typeface="Algerian" pitchFamily="82" charset="0"/>
              </a:rPr>
              <a:t>Accounting treatment</a:t>
            </a:r>
          </a:p>
          <a:p>
            <a:r>
              <a:rPr lang="en-US" sz="2000"/>
              <a:t>Following journal entry is made for calls-in-advance.</a:t>
            </a:r>
          </a:p>
          <a:p>
            <a:r>
              <a:rPr lang="en-US" sz="2000"/>
              <a:t>Bank A/c Dr</a:t>
            </a:r>
          </a:p>
          <a:p>
            <a:r>
              <a:rPr lang="en-US" sz="2000"/>
              <a:t>   To Calls-in-Advance A/c</a:t>
            </a:r>
          </a:p>
          <a:p>
            <a:r>
              <a:rPr lang="en-US" sz="2000"/>
              <a:t>(Calls in advance received on…….shares @ Rs …….per share)</a:t>
            </a:r>
          </a:p>
          <a:p>
            <a:endParaRPr lang="en-US" sz="2000"/>
          </a:p>
          <a:p>
            <a:r>
              <a:rPr lang="en-US" sz="2000"/>
              <a:t>Appropriation of calls-in-Advance A/c say in the final call</a:t>
            </a:r>
          </a:p>
          <a:p>
            <a:r>
              <a:rPr lang="en-US" sz="2000"/>
              <a:t>Journal entry will be :</a:t>
            </a:r>
          </a:p>
          <a:p>
            <a:r>
              <a:rPr lang="en-US" sz="2000"/>
              <a:t>Calls-in-Advance A/c Dr</a:t>
            </a:r>
          </a:p>
          <a:p>
            <a:r>
              <a:rPr lang="en-US" sz="2000"/>
              <a:t>      To Share Final call A/c</a:t>
            </a:r>
          </a:p>
          <a:p>
            <a:r>
              <a:rPr lang="en-US" sz="2000"/>
              <a:t>(Calls in advance amount adjusted)</a:t>
            </a:r>
          </a:p>
          <a:p>
            <a:endParaRPr lang="en-US" sz="2000"/>
          </a:p>
          <a:p>
            <a:r>
              <a:rPr lang="en-US" sz="2000"/>
              <a:t>For interest given on Calls-in-Advance</a:t>
            </a:r>
          </a:p>
          <a:p>
            <a:r>
              <a:rPr lang="en-US" sz="2000"/>
              <a:t>Journal entry will be</a:t>
            </a:r>
          </a:p>
          <a:p>
            <a:r>
              <a:rPr lang="en-US" sz="2000"/>
              <a:t>Interest on calls-in-Advance A/c Dr</a:t>
            </a:r>
          </a:p>
          <a:p>
            <a:r>
              <a:rPr lang="en-US" sz="2000"/>
              <a:t>           To Bank A/c</a:t>
            </a:r>
          </a:p>
          <a:p>
            <a:r>
              <a:rPr lang="en-US" sz="2000"/>
              <a:t>(Interest paid on the amount of Call-in-Advance)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TotalTime>
  <Words>1213</Words>
  <Application>Microsoft Office PowerPoint</Application>
  <PresentationFormat>On-screen Show (4:3)</PresentationFormat>
  <Paragraphs>142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ISSUE OF SHARE PART-4</vt:lpstr>
      <vt:lpstr>Slide 2</vt:lpstr>
      <vt:lpstr>Slide 3</vt:lpstr>
      <vt:lpstr>Slide 4</vt:lpstr>
      <vt:lpstr>Slide 5</vt:lpstr>
      <vt:lpstr>Slide 6</vt:lpstr>
      <vt:lpstr>Slide 7</vt:lpstr>
      <vt:lpstr>Slide 8</vt:lpstr>
      <vt:lpstr>Slide 9</vt:lpstr>
      <vt:lpstr>Slide 10</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 OF SHARE PART-3</dc:title>
  <dc:creator>user</dc:creator>
  <cp:lastModifiedBy>user</cp:lastModifiedBy>
  <cp:revision>2</cp:revision>
  <dcterms:created xsi:type="dcterms:W3CDTF">2024-03-02T12:58:15Z</dcterms:created>
  <dcterms:modified xsi:type="dcterms:W3CDTF">2024-03-02T13:22:35Z</dcterms:modified>
</cp:coreProperties>
</file>